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45"/>
  </p:notesMasterIdLst>
  <p:sldIdLst>
    <p:sldId id="256" r:id="rId2"/>
    <p:sldId id="258" r:id="rId3"/>
    <p:sldId id="289" r:id="rId4"/>
    <p:sldId id="268" r:id="rId5"/>
    <p:sldId id="295" r:id="rId6"/>
    <p:sldId id="272" r:id="rId7"/>
    <p:sldId id="278" r:id="rId8"/>
    <p:sldId id="266" r:id="rId9"/>
    <p:sldId id="257" r:id="rId10"/>
    <p:sldId id="301" r:id="rId11"/>
    <p:sldId id="263" r:id="rId12"/>
    <p:sldId id="307" r:id="rId13"/>
    <p:sldId id="269" r:id="rId14"/>
    <p:sldId id="261" r:id="rId15"/>
    <p:sldId id="306" r:id="rId16"/>
    <p:sldId id="288" r:id="rId17"/>
    <p:sldId id="292" r:id="rId18"/>
    <p:sldId id="305" r:id="rId19"/>
    <p:sldId id="297" r:id="rId20"/>
    <p:sldId id="286" r:id="rId21"/>
    <p:sldId id="271" r:id="rId22"/>
    <p:sldId id="275" r:id="rId23"/>
    <p:sldId id="260" r:id="rId24"/>
    <p:sldId id="262" r:id="rId25"/>
    <p:sldId id="270" r:id="rId26"/>
    <p:sldId id="267" r:id="rId27"/>
    <p:sldId id="281" r:id="rId28"/>
    <p:sldId id="285" r:id="rId29"/>
    <p:sldId id="280" r:id="rId30"/>
    <p:sldId id="283" r:id="rId31"/>
    <p:sldId id="300" r:id="rId32"/>
    <p:sldId id="298" r:id="rId33"/>
    <p:sldId id="273" r:id="rId34"/>
    <p:sldId id="274" r:id="rId35"/>
    <p:sldId id="294" r:id="rId36"/>
    <p:sldId id="299" r:id="rId37"/>
    <p:sldId id="259" r:id="rId38"/>
    <p:sldId id="291" r:id="rId39"/>
    <p:sldId id="290" r:id="rId40"/>
    <p:sldId id="304" r:id="rId41"/>
    <p:sldId id="264" r:id="rId42"/>
    <p:sldId id="282" r:id="rId43"/>
    <p:sldId id="265" r:id="rId44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F537BA-9E38-4F30-A266-49DBBD2A5974}" type="datetimeFigureOut">
              <a:rPr lang="ru-RU"/>
              <a:pPr>
                <a:defRPr/>
              </a:pPr>
              <a:t>02.04.2011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CCC3CF-4F17-4A7C-BBD3-15718F271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0E798E-54E5-4032-BF50-36DC2EE6C98C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FD1620-AB45-4C65-BBBB-916908EF9D7A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752D7F-9078-454A-82AE-32AAB3D74659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2678-89EA-4425-A392-EB7C32D2A14B}" type="datetimeFigureOut">
              <a:rPr lang="ru-RU"/>
              <a:pPr>
                <a:defRPr/>
              </a:pPr>
              <a:t>02.04.2011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525115C-FD3E-4C20-BB32-6DC4C0540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8B66-11D3-4AD2-AEDD-2BD57521F4C5}" type="datetimeFigureOut">
              <a:rPr lang="ru-RU"/>
              <a:pPr>
                <a:defRPr/>
              </a:pPr>
              <a:t>02.04.2011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CB29F-A42D-47A3-B57A-60EABAE81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3AADE-9DC3-4FC6-8172-3D5EC4EC9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5D318-EC05-4F0B-AA29-ACED48F7C6F6}" type="datetimeFigureOut">
              <a:rPr lang="ru-RU"/>
              <a:pPr>
                <a:defRPr/>
              </a:pPr>
              <a:t>02.04.2011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CAE9-13BD-4E4D-B2B3-1E1DF8F5E2F9}" type="datetimeFigureOut">
              <a:rPr lang="ru-RU"/>
              <a:pPr>
                <a:defRPr/>
              </a:pPr>
              <a:t>02.04.2011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E9672-CD01-46BC-B1A5-42659CD59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6556-8E99-4FDA-818A-F1A7ECA315A2}" type="datetimeFigureOut">
              <a:rPr lang="ru-RU"/>
              <a:pPr>
                <a:defRPr/>
              </a:pPr>
              <a:t>02.04.2011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9F593C1-8D98-4F13-A616-315400D3A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5BFBA-7C6C-4DDC-8BE0-6045096EABDB}" type="datetimeFigureOut">
              <a:rPr lang="ru-RU"/>
              <a:pPr>
                <a:defRPr/>
              </a:pPr>
              <a:t>02.04.2011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293F-8F06-45A4-90F6-E9F6CC44E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F64CB-DCA4-4C54-AFFD-5212BC4F7FB8}" type="datetimeFigureOut">
              <a:rPr lang="ru-RU"/>
              <a:pPr>
                <a:defRPr/>
              </a:pPr>
              <a:t>02.04.2011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38594EB-EBAC-4C75-9282-591DA41AD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D1B5B-7541-4EAF-8EDF-0174CF2D4681}" type="datetimeFigureOut">
              <a:rPr lang="ru-RU"/>
              <a:pPr>
                <a:defRPr/>
              </a:pPr>
              <a:t>02.04.2011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BD315-3694-4210-913E-90F8E307E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BD42E-B5C5-444A-AA2B-929AD8D0BBEB}" type="datetimeFigureOut">
              <a:rPr lang="ru-RU"/>
              <a:pPr>
                <a:defRPr/>
              </a:pPr>
              <a:t>02.04.2011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9C632F-21C3-4537-A3DD-9A2CD64FF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415CB7-CC0C-4F5D-9364-FA33C3C8D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5E642-C98B-4DCA-BD44-E999F9315D09}" type="datetimeFigureOut">
              <a:rPr lang="ru-RU"/>
              <a:pPr>
                <a:defRPr/>
              </a:pPr>
              <a:t>02.04.2011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57D50-3BF4-4FF2-B42F-8DD7A8B14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3D5B6-F38A-4463-A4DF-1DD6C335D9A8}" type="datetimeFigureOut">
              <a:rPr lang="ru-RU"/>
              <a:pPr>
                <a:defRPr/>
              </a:pPr>
              <a:t>02.04.2011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A71B5D-C9AC-43F8-A0F2-41679EA41531}" type="datetimeFigureOut">
              <a:rPr lang="ru-RU"/>
              <a:pPr>
                <a:defRPr/>
              </a:pPr>
              <a:t>02.04.2011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385F828-B4C1-489C-BB7F-EBB7589F2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11" Type="http://schemas.openxmlformats.org/officeDocument/2006/relationships/image" Target="../media/image64.pn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jpeg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Relationship Id="rId9" Type="http://schemas.openxmlformats.org/officeDocument/2006/relationships/image" Target="../media/image9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jpe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8.jpeg"/><Relationship Id="rId4" Type="http://schemas.openxmlformats.org/officeDocument/2006/relationships/image" Target="../media/image1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jpe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7" Type="http://schemas.openxmlformats.org/officeDocument/2006/relationships/image" Target="../media/image174.jpe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jpeg"/><Relationship Id="rId5" Type="http://schemas.openxmlformats.org/officeDocument/2006/relationships/image" Target="../media/image172.jpeg"/><Relationship Id="rId4" Type="http://schemas.openxmlformats.org/officeDocument/2006/relationships/image" Target="../media/image17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75" y="2781300"/>
            <a:ext cx="4568825" cy="969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 smtClean="0"/>
              <a:t>Морки</a:t>
            </a:r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4213" y="188913"/>
            <a:ext cx="4319587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Экскурсия по поселку</a:t>
            </a: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25" y="476250"/>
            <a:ext cx="2303463" cy="1728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692150"/>
            <a:ext cx="1512888" cy="1439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9" name="Прямоугольник 9"/>
          <p:cNvSpPr>
            <a:spLocks noChangeArrowheads="1"/>
          </p:cNvSpPr>
          <p:nvPr/>
        </p:nvSpPr>
        <p:spPr bwMode="auto">
          <a:xfrm>
            <a:off x="2987675" y="4149725"/>
            <a:ext cx="55800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Михайлова Катя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обучающаяся 9 «а»  класса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Михайлова Надежда Александровна,                                                                    учитель истории и  культуры народов МОУ «Моркинская средняя (полная) общеобразовательная школа № 6»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4652963"/>
            <a:ext cx="2303462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9" descr="C:\Documents and Settings\miham\Мои документы\Мои рисунки\Рисунок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2781300"/>
            <a:ext cx="2304504" cy="167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Легенда «Энсул»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2339975" y="1527175"/>
            <a:ext cx="6408738" cy="45720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     На месте нашего посёлка стоял дремучий лес. В двух километрах деревни Ерсола и Пунчысола. А между ними были обширные заливные луга. Травы вырастали высотой 1 метр и выше. Лето стояло жаркое, трава росла сочная. На сенокос приходили всей семьёй, сенокос был уже близок к завершению. </a:t>
            </a:r>
          </a:p>
          <a:p>
            <a:pPr algn="just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     В тот день было очень жарко, с утра нещадно палило солнце. Чтобы ребёнок не перегрелся, марийка положила свою дочь в тень около стога. Внезапно появилась туча, и считанные секунды на месте лугов появилось озеро. А девочку не успели спасти, навсегда она осталась на дне озера. С тех пор новое озеро назвали Энсул, по имени той девочки. Ещё в середине 20-го века, по рассказам очевидцев, в сенокосную пору слышали плач маленькой девочки.</a:t>
            </a:r>
          </a:p>
        </p:txBody>
      </p:sp>
      <p:pic>
        <p:nvPicPr>
          <p:cNvPr id="4" name="Picture 9" descr="DSCN08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3284528"/>
            <a:ext cx="1800000" cy="1336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700213"/>
            <a:ext cx="1800000" cy="1348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24750" y="260350"/>
            <a:ext cx="1079500" cy="809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4868864"/>
            <a:ext cx="1800000" cy="1349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Озеро Энсул</a:t>
            </a:r>
          </a:p>
        </p:txBody>
      </p:sp>
      <p:sp>
        <p:nvSpPr>
          <p:cNvPr id="23555" name="Содержимое 11"/>
          <p:cNvSpPr>
            <a:spLocks noGrp="1"/>
          </p:cNvSpPr>
          <p:nvPr>
            <p:ph sz="quarter" idx="1"/>
          </p:nvPr>
        </p:nvSpPr>
        <p:spPr>
          <a:xfrm>
            <a:off x="2916238" y="1557338"/>
            <a:ext cx="5399087" cy="2405062"/>
          </a:xfrm>
        </p:spPr>
        <p:txBody>
          <a:bodyPr/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Энсул –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имя девочки.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Эн –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«самая».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Сул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– «заслуженная».</a:t>
            </a: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Озеро Энсул – озеро карстового происхождения. Оно является одной из главных достопримечательностей посёлка Морки. Озеро Энсул уникальное создание природы, одно из немногих жемчужин нашего края. </a:t>
            </a:r>
          </a:p>
          <a:p>
            <a:pPr algn="just"/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1725" y="260350"/>
            <a:ext cx="1152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3930" y="4364658"/>
            <a:ext cx="240060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4365303"/>
            <a:ext cx="2400574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7" descr="DSCN08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44230" y="4365304"/>
            <a:ext cx="2394887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Рыбаковский пруд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979613" y="1628775"/>
            <a:ext cx="4881562" cy="19431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Там,  где сейчас находится  этот Рыбаковский пруд, было болото. Впоследствии эти родники были забиты илом и перестали существовать.</a:t>
            </a:r>
            <a:endParaRPr lang="ru-RU" sz="2000" smtClean="0"/>
          </a:p>
        </p:txBody>
      </p:sp>
      <p:pic>
        <p:nvPicPr>
          <p:cNvPr id="4" name="Picture 13" descr="Рисунок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3284538"/>
            <a:ext cx="2593975" cy="2065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284538"/>
            <a:ext cx="3527425" cy="2647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582" name="Прямоугольник 5"/>
          <p:cNvSpPr>
            <a:spLocks noChangeArrowheads="1"/>
          </p:cNvSpPr>
          <p:nvPr/>
        </p:nvSpPr>
        <p:spPr bwMode="auto">
          <a:xfrm>
            <a:off x="900113" y="5589588"/>
            <a:ext cx="271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Фото из архива районного музея.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1970-ые годы.</a:t>
            </a:r>
            <a:endParaRPr lang="ru-RU"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«Морко мланде»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9750" y="4292600"/>
            <a:ext cx="2447925" cy="183673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3348038" y="1700213"/>
            <a:ext cx="485933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 В селе с 1 ноября 1930 года стала издаваться районная газета "Колхоз йук" (ныне "Морко мланде"). Первым редактором и основателем был Сергей Краснов (Элнет).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Корреспонденты еженедельника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"Колхоз йук"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("Голос колхоза"), выходившего впоследствии под названиями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"Колхоз вий"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("Сила колхоза"),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"Коммунизм верч"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("За коммунизм") и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"Колхозная правда",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внесли значительный вклад в развитие информационного пространства Марийского края, заложили основы национальной журналистики.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1484313"/>
            <a:ext cx="2232025" cy="167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3357563"/>
            <a:ext cx="2571750" cy="719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5157192"/>
            <a:ext cx="1436044" cy="1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истории парка Победы 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596188" y="260350"/>
            <a:ext cx="1152525" cy="86518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260350"/>
            <a:ext cx="1150937" cy="865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2781048"/>
            <a:ext cx="1439154" cy="1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4005184"/>
            <a:ext cx="1439153" cy="1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35824" y="4005184"/>
            <a:ext cx="1613772" cy="1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843213" y="1619250"/>
            <a:ext cx="403225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полном величии стоит Монумент воину-освободителю, открытый в 1975 году, в честь 30-летия Победы.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1975 году на аллее Героев в п. Морки установлены бюсты Героев Советского Союза — Василия Соловьева, Николая Павлова, Зосима Краснова,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Хакима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Хасанова.  В парке-аллее чтят героев мирных времен, поставив стелы воинам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"афганцам", "чеченцам", "чернобыльцам".</a:t>
            </a:r>
            <a:endParaRPr lang="ru-RU" sz="2000" dirty="0">
              <a:solidFill>
                <a:schemeClr val="tx2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35824" y="1556792"/>
            <a:ext cx="1660272" cy="1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5288" y="1557338"/>
            <a:ext cx="1441323" cy="1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35825" y="5157312"/>
            <a:ext cx="1584647" cy="1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235824" y="2781048"/>
            <a:ext cx="1656655" cy="1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Погибшим «чернобыльцам»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276600" y="1484313"/>
            <a:ext cx="5241925" cy="4572000"/>
          </a:xfrm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мае 2002 года в Морках открыт памятник безвременно ушедшим ликвидаторам  последствий катастрофы на Чернобыльской АЭС. Это первый в Марий Эл подобный памятник. Его открытие стало возможным  благодаря взаимодействию Моркинской районной  организации Союз «Чернобыль» с местными властями.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Открытый в Морках памятник стал  символом духовной близости поколений. Ведь благодарная память  - это признак духовности человека, общества.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2349500"/>
            <a:ext cx="2622550" cy="1755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3132138" y="1484313"/>
            <a:ext cx="5111750" cy="2838450"/>
          </a:xfrm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День Великой Победы в 2010 году открыли памятник солдатам, кто без вести пропал на войне. На этом монументе, возведенном по инициативе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агрохолдинга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выведены фамилии 83 солдат. Их имена восстанавливали поисковики отряда «Демос» по немецким документам. </a:t>
            </a:r>
          </a:p>
          <a:p>
            <a:pPr>
              <a:buFont typeface="Wingdings 2" pitchFamily="18" charset="2"/>
              <a:buNone/>
              <a:defRPr/>
            </a:pPr>
            <a:endParaRPr lang="ru-RU" dirty="0" smtClean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4149725"/>
            <a:ext cx="2395538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3068638"/>
            <a:ext cx="1816100" cy="136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1557338"/>
            <a:ext cx="1819275" cy="1366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89638" y="4149725"/>
            <a:ext cx="2390775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3" y="4652963"/>
            <a:ext cx="1800225" cy="1352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785225" cy="758825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образования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"Городское поселение Морки»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499992" y="1628800"/>
            <a:ext cx="4017962" cy="4572000"/>
          </a:xfrm>
        </p:spPr>
        <p:txBody>
          <a:bodyPr/>
          <a:lstStyle/>
          <a:p>
            <a:pPr algn="just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Юридическое наименование: Муниципальное учреждение "Администрация муниципального образования "Городское поселение Морки» ОКПО: 04299326)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Отрасль: Деятельность органов местного самоуправления поселковых и сельских населенных пунктов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Юридический адрес: 425120,  Республика Марий Эл,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Морки, ул. К. Маркса, д.10. </a:t>
            </a:r>
          </a:p>
          <a:p>
            <a:pPr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Рисунок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700213"/>
            <a:ext cx="2016000" cy="201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3" descr="DSC018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864" y="4169824"/>
            <a:ext cx="2016000" cy="1347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702" name="Прямоугольник 5"/>
          <p:cNvSpPr>
            <a:spLocks noChangeArrowheads="1"/>
          </p:cNvSpPr>
          <p:nvPr/>
        </p:nvSpPr>
        <p:spPr bwMode="auto">
          <a:xfrm>
            <a:off x="539750" y="5661025"/>
            <a:ext cx="3887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на здание администрации муниципального образования "Городское поселение Морки» из Парка Победы. 2010 год.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703" name="Прямоугольник 6"/>
          <p:cNvSpPr>
            <a:spLocks noChangeArrowheads="1"/>
          </p:cNvSpPr>
          <p:nvPr/>
        </p:nvSpPr>
        <p:spPr bwMode="auto">
          <a:xfrm>
            <a:off x="323850" y="3716338"/>
            <a:ext cx="4176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Здание поселкового совета поселка Морки . 1970-ые годы.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купца Пичугина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779838" y="1844675"/>
            <a:ext cx="4608512" cy="4572000"/>
          </a:xfrm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24 февраля 1914 года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Царевококшайское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казначейство  выдает разрешение на разработку  леса  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Илетском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лесничестве Пелагее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Лазаревне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Пичугиной. Ей же  еще два свидетельства выдаются на разработку леса 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Моркинском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Мушераньском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лесничествах. И буквально через несколько дней  разрешение получил Владимир Петрович Пичугин, мещанин города Козьмодемьянска. 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49" y="1477222"/>
            <a:ext cx="1980000" cy="23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исунок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4371409"/>
            <a:ext cx="1980000" cy="136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6" name="Прямоугольник 6"/>
          <p:cNvSpPr>
            <a:spLocks noChangeArrowheads="1"/>
          </p:cNvSpPr>
          <p:nvPr/>
        </p:nvSpPr>
        <p:spPr bwMode="auto">
          <a:xfrm>
            <a:off x="395288" y="5805488"/>
            <a:ext cx="3468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 под цифрой 2 – дом Пичугина. 1970-ые годы.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727" name="Прямоугольник 7"/>
          <p:cNvSpPr>
            <a:spLocks noChangeArrowheads="1"/>
          </p:cNvSpPr>
          <p:nvPr/>
        </p:nvSpPr>
        <p:spPr bwMode="auto">
          <a:xfrm>
            <a:off x="467544" y="3759125"/>
            <a:ext cx="2951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Второе белокаменное здание – дом купца </a:t>
            </a:r>
          </a:p>
          <a:p>
            <a:pPr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Пичугина. 2009 год.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быта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sz="quarter" idx="1"/>
          </p:nvPr>
        </p:nvSpPr>
        <p:spPr>
          <a:xfrm>
            <a:off x="3492500" y="1412875"/>
            <a:ext cx="5384800" cy="45720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000" smtClean="0"/>
              <a:t>	  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 первые  годы советской власти на территории Моркинского района было организовано несколько бытовых промысловых артелей. Первая такая артель «Полыш» была создана для инвалидов. Это 1924 год. В 1926 году при артели «Полыш» открывается пошивочный цех. 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05064"/>
            <a:ext cx="2333142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4005263"/>
            <a:ext cx="2344328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3" descr="DSC0184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4005064"/>
            <a:ext cx="2684157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753" name="Прямоугольник 8"/>
          <p:cNvSpPr>
            <a:spLocks noChangeArrowheads="1"/>
          </p:cNvSpPr>
          <p:nvPr/>
        </p:nvSpPr>
        <p:spPr bwMode="auto">
          <a:xfrm>
            <a:off x="5940425" y="5661025"/>
            <a:ext cx="2952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Вид на здание Дома быта из Парка Победы. 2010 год.</a:t>
            </a:r>
            <a:endParaRPr lang="ru-RU" sz="1200"/>
          </a:p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/>
          </a:p>
        </p:txBody>
      </p:sp>
      <p:sp>
        <p:nvSpPr>
          <p:cNvPr id="31754" name="Прямоугольник 9"/>
          <p:cNvSpPr>
            <a:spLocks noChangeArrowheads="1"/>
          </p:cNvSpPr>
          <p:nvPr/>
        </p:nvSpPr>
        <p:spPr bwMode="auto">
          <a:xfrm>
            <a:off x="323528" y="5877272"/>
            <a:ext cx="30241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Здание мастерской. 1960-ые годы.</a:t>
            </a:r>
            <a:endParaRPr lang="ru-RU" sz="1200" dirty="0"/>
          </a:p>
        </p:txBody>
      </p:sp>
      <p:sp>
        <p:nvSpPr>
          <p:cNvPr id="31755" name="Прямоугольник 10"/>
          <p:cNvSpPr>
            <a:spLocks noChangeArrowheads="1"/>
          </p:cNvSpPr>
          <p:nvPr/>
        </p:nvSpPr>
        <p:spPr bwMode="auto">
          <a:xfrm>
            <a:off x="3059113" y="5805488"/>
            <a:ext cx="295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Коллектив работников Дома быта</a:t>
            </a:r>
          </a:p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 п. Морки . 1960-ые годы.</a:t>
            </a:r>
            <a:endParaRPr lang="ru-RU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73660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Морки с  высоты птичьего полета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72063" y="4149080"/>
            <a:ext cx="2915999" cy="194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149080"/>
            <a:ext cx="2914285" cy="194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85113" y="260350"/>
            <a:ext cx="936625" cy="93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342" name="Содержимое 7"/>
          <p:cNvSpPr>
            <a:spLocks noGrp="1"/>
          </p:cNvSpPr>
          <p:nvPr>
            <p:ph sz="quarter" idx="1"/>
          </p:nvPr>
        </p:nvSpPr>
        <p:spPr>
          <a:xfrm>
            <a:off x="3635375" y="1844675"/>
            <a:ext cx="4752975" cy="1584325"/>
          </a:xfrm>
        </p:spPr>
        <p:txBody>
          <a:bodyPr/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МОРКИ, поселок городского  типа в Марийской Республике, центр Моркинского района, в 114 км к юго-востоку от Йошкар-Олы. Расположен на реке Марьянка (бассейн Волги), в 56 км к северо-востоку от железно-дорожной станции  Шелангер. 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8" name="Picture 4" descr="DSCN048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5572" y="1772815"/>
            <a:ext cx="2306308" cy="17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РОВД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3097212" cy="2327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4140200" y="1341438"/>
            <a:ext cx="4572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25 января 1919 года заведение «арестный дом» начало функционировать в поселке Морки. Вооруженные отряды сопротивления действовали в 20-х годах во всех кантонах МАО. Самые крупные из них в Моркинской,  Шиньшинской и Мари-Турекской волостях. В марте 1921 года отряды Ромашки и Михайловых  из огнестрельного оружия убили начальника Моркинской милиции Кудрявцева В.И. В 1989 году установлена стела в честь первого начальника милиции Моркинского района В.И. Кудрявцева. В 1996 году стела Кудрявцеву была установлена у РОВД.</a:t>
            </a: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4365104"/>
            <a:ext cx="1224136" cy="1695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3463" y="260350"/>
            <a:ext cx="1149350" cy="865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7439025" cy="758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Моркинский центральный  родник</a:t>
            </a:r>
          </a:p>
        </p:txBody>
      </p:sp>
      <p:sp>
        <p:nvSpPr>
          <p:cNvPr id="33795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2627313" y="1484313"/>
            <a:ext cx="6265862" cy="4572000"/>
          </a:xfrm>
        </p:spPr>
        <p:txBody>
          <a:bodyPr/>
          <a:lstStyle/>
          <a:p>
            <a:pPr algn="just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середине 80-ых работники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Шиньшинского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ПМК-13 сделали водоотвод из центрального родника. Вода стала чистой, прозрачной.  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Месторасположение выхода грунтовых вод - на склоне долины. Вид источника -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нисходящий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Высота над озером – 1,5 м. Источник во время весеннего разлива не затопляет. Характер рельефа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возвышенность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Характеристика водоносной породы -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песок, галька.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Источник вытекает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земли.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Водоупорная порода –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глина.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Подстилающий водоносный пласт – известняк. Характер вытекания воды из источника - бьет ключом. Влияние, оказываемое источником на прилагающую местность -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ручья.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Растительность вблизи родника –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водно-прибрежная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628775"/>
            <a:ext cx="1800000" cy="134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0650" y="404813"/>
            <a:ext cx="1008063" cy="757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6" name="Рисунок 2" descr="K:\P10500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4724400"/>
            <a:ext cx="1800000" cy="1352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5" name="Рисунок 3" descr="K:\P105006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3141662"/>
            <a:ext cx="1800000" cy="1350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Центральный пруд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300788" y="4365624"/>
            <a:ext cx="2398849" cy="18000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4365304"/>
            <a:ext cx="2399466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4365104"/>
            <a:ext cx="24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822" name="Прямоугольник 5"/>
          <p:cNvSpPr>
            <a:spLocks noChangeArrowheads="1"/>
          </p:cNvSpPr>
          <p:nvPr/>
        </p:nvSpPr>
        <p:spPr bwMode="auto">
          <a:xfrm>
            <a:off x="3348038" y="1628775"/>
            <a:ext cx="52197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 родник, который сейчас находится в центре посёлка и благоустроен, не был самым большим и чистым. Самым мощным и чистым был родник, который сейчас бьёт около хозяйственного магазина. Там,  где сейчас находится  этот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Рыбаковский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пруд, было болото. Впоследствии эти родники были забиты илом и перестали существовать.</a:t>
            </a:r>
          </a:p>
        </p:txBody>
      </p:sp>
      <p:pic>
        <p:nvPicPr>
          <p:cNvPr id="7" name="Picture 14" descr="Рисунок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915" y="1916113"/>
            <a:ext cx="2447925" cy="1527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80288" y="260350"/>
            <a:ext cx="1223962" cy="919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Фонтан</a:t>
            </a:r>
          </a:p>
        </p:txBody>
      </p:sp>
      <p:pic>
        <p:nvPicPr>
          <p:cNvPr id="31750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380312" y="1556792"/>
            <a:ext cx="1440000" cy="2477674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747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312" y="4365079"/>
            <a:ext cx="1440000" cy="1925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749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484313"/>
            <a:ext cx="1800000" cy="1351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752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4797152"/>
            <a:ext cx="1800225" cy="1350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848" name="Прямоугольник 8"/>
          <p:cNvSpPr>
            <a:spLocks noChangeArrowheads="1"/>
          </p:cNvSpPr>
          <p:nvPr/>
        </p:nvSpPr>
        <p:spPr bwMode="auto">
          <a:xfrm>
            <a:off x="2484438" y="1484313"/>
            <a:ext cx="46799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Благоустроен пруд в центре поселка Морки. 4 июня 2008 года установлен понтонный фонтан с подсветкой. Подсветка фонтанов позволяет придать им неповторимость, особенную привлекательность,  дает возможность в темное время суток превратить фонтан в настоящее произведение искусства.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 периметру пруда размещены светильники, скамейки. </a:t>
            </a:r>
          </a:p>
        </p:txBody>
      </p:sp>
      <p:pic>
        <p:nvPicPr>
          <p:cNvPr id="35850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333375"/>
            <a:ext cx="9556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752" y="3140968"/>
            <a:ext cx="1800000" cy="1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4" descr="Рисунок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50406" y="4797152"/>
            <a:ext cx="2268000" cy="1414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53" name="Picture 1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885113" y="260350"/>
            <a:ext cx="71437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84312"/>
            <a:ext cx="1800000" cy="1350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4526479"/>
            <a:ext cx="1800000" cy="1350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015288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Муниципальное учреждение культуры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«Моркинский районный музей»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11760" y="3015486"/>
            <a:ext cx="1800000" cy="134961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6550" y="188913"/>
            <a:ext cx="71913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Прямоугольник 14"/>
          <p:cNvSpPr>
            <a:spLocks noChangeArrowheads="1"/>
          </p:cNvSpPr>
          <p:nvPr/>
        </p:nvSpPr>
        <p:spPr bwMode="auto">
          <a:xfrm>
            <a:off x="250825" y="5949950"/>
            <a:ext cx="26654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Литературно-этнографический музей имени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Янтемира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3" name="Прямоугольник 13"/>
          <p:cNvSpPr>
            <a:spLocks noChangeArrowheads="1"/>
          </p:cNvSpPr>
          <p:nvPr/>
        </p:nvSpPr>
        <p:spPr bwMode="auto">
          <a:xfrm>
            <a:off x="2916238" y="1557338"/>
            <a:ext cx="54721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1994 году открыт музей имени М.Н.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Янтемира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где собран богатый материал о жизни,  культуре поселка и района.</a:t>
            </a:r>
          </a:p>
          <a:p>
            <a:pPr algn="just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Здание построено в 1929 году под летний пионерский лагерь.  В 1942 году по решению исполкома районного совета депутатов трудящихся оно было передано под районную библиотеку. С 1955 по 1970 годы на 2 этаже также  был райком комсомола, на одной половине 1 этажа – отдел культуры. С 1977 по 1980 год отдел культуры находился на 2 этаже.  С августа 1956 года  решением Министерства культуры Марийской АССР здесь была открыта детская библиотека, которая находилась в этом здании до 1990 года. В 1980 году Центральная библиотека перешла в новое здание Дворца культуры, где с 1982 года  работал литературный зал музея.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«Фортпост» -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 - Post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20072" y="3932436"/>
            <a:ext cx="2880000" cy="216086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60" y="1556792"/>
            <a:ext cx="2880000" cy="2158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63638" y="3933825"/>
            <a:ext cx="288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750" y="260350"/>
            <a:ext cx="11525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772816"/>
            <a:ext cx="1800000" cy="1349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культуры и досуга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816" y="4888680"/>
            <a:ext cx="1800000" cy="1348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816" y="3356992"/>
            <a:ext cx="1800000" cy="1353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8918" name="Прямоугольник 4"/>
          <p:cNvSpPr>
            <a:spLocks noChangeArrowheads="1"/>
          </p:cNvSpPr>
          <p:nvPr/>
        </p:nvSpPr>
        <p:spPr bwMode="auto">
          <a:xfrm>
            <a:off x="3275856" y="1556792"/>
            <a:ext cx="507523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 1977 году был построен Дворец культуры.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 1979 году открыт памятник С.Г. Чавайну.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Сейчас это муниципальное учреждение "Отдел культуры, физической культуры и спорта администрации муниципального образования "Моркинский муниципальный район"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Адрес: 425120, Республика Марий Эл, Моркинский район, городское поселение Морки, улица Советская,7.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3" name="Picture 7" descr="Рисунок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208" y="5013176"/>
            <a:ext cx="2447925" cy="1322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920" name="Picture 7" descr="Рисунок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4388" y="333375"/>
            <a:ext cx="14319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Таня\Рабочий стол\от Кати\100CANON\IMG_11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8400" y="4149080"/>
            <a:ext cx="1917038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Образцовый детский театр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40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132138" y="1412875"/>
            <a:ext cx="5616575" cy="2693988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Выпускница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Йошкар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Олинского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культ-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просветучилища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(ныне колледжа культуры и искусств) в 1975 году возглавила коллектив народного театра при 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Моркинском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Доме культуры. В 1993 году детский коллектив стал лауреатом на Всероссийском конкурсе детских любительских театров, за что получил звание «Образцовый детский театр».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6" descr="C:\Documents and Settings\Таня\Рабочий стол\от Кати\100CANON\IMG_1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750" y="260350"/>
            <a:ext cx="1223963" cy="919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 descr="C:\Documents and Settings\Таня\Рабочий стол\Якушева Анна Васильевна\фото\Якушева с юнкорам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760" y="1484308"/>
            <a:ext cx="1800000" cy="1925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3" descr="C:\Documents and Settings\Таня\Рабочий стол\от Кати\100CANON\IMG_117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4149725"/>
            <a:ext cx="1566073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 descr="C:\Documents and Settings\Таня\Рабочий стол\PICT128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3645024"/>
            <a:ext cx="1800000" cy="251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39947" name="Прямоугольник 10"/>
          <p:cNvSpPr>
            <a:spLocks noChangeArrowheads="1"/>
          </p:cNvSpPr>
          <p:nvPr/>
        </p:nvSpPr>
        <p:spPr bwMode="auto">
          <a:xfrm>
            <a:off x="3635375" y="5805488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Анна Васильевна Якушева -  Заслуженный работник культуры РМЭ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7439025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Моркинский народный театр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" descr="C:\Documents and Settings\Таня\Рабочий стол\от Кати\100CANON\IMG_1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0288" y="188913"/>
            <a:ext cx="1035050" cy="1003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3" descr="C:\Documents and Settings\Таня\Рабочий стол\PICT12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869160"/>
            <a:ext cx="2270269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304" y="1484784"/>
            <a:ext cx="1384095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989" name="Прямоугольник 29"/>
          <p:cNvSpPr>
            <a:spLocks noChangeArrowheads="1"/>
          </p:cNvSpPr>
          <p:nvPr/>
        </p:nvSpPr>
        <p:spPr bwMode="auto">
          <a:xfrm>
            <a:off x="2051720" y="1844824"/>
            <a:ext cx="49688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1981 году- спектакль «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Салика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по пьесе С.Николаева на сцене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Маргостеатра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2005 году - во Дворце культуры 30-летия Победы в Йошкар-Оле, в 2006 году - комедию «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Ватемым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шолыштыныт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 Марийском Театре юного зрителя. С 1984 года  театр сотрудничает с режиссером Марийского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ТЮЗ-а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Олегом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Иркабаевым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Этайном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2" name="Picture 4" descr="C:\Documents and Settings\Таня\Рабочий стол\Якушева Анна Васильевна\фото\DSC02609.jpg"/>
          <p:cNvPicPr>
            <a:picLocks noChangeAspect="1" noChangeArrowheads="1"/>
          </p:cNvPicPr>
          <p:nvPr/>
        </p:nvPicPr>
        <p:blipFill>
          <a:blip r:embed="rId5" cstate="email"/>
          <a:srcRect l="-581"/>
          <a:stretch>
            <a:fillRect/>
          </a:stretch>
        </p:blipFill>
        <p:spPr bwMode="auto">
          <a:xfrm>
            <a:off x="251520" y="1484784"/>
            <a:ext cx="1577380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0" name="Picture 3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30240" y="4869160"/>
            <a:ext cx="271822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«Морко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кундем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527175"/>
            <a:ext cx="5422900" cy="4572000"/>
          </a:xfrm>
        </p:spPr>
        <p:txBody>
          <a:bodyPr>
            <a:normAutofit fontScale="850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осенней сессии Парламентской ассамблеи Совета Европы тепло приняли выступивший на открытии выставки в живописных национальных костюмах фольклорный ансамбль из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Марий Эл - "Морко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Кундем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", что означает в переводе с марийского "Моркинская земля»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2008 - 2009 гг. присудили Государственную премию РМЭ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области музыкального и народного художественного творчества - имени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И.С.Палантая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Осипову Ю. А., руководителю программы, исполнителю; Дмитриеву В. А., самодеятельному композитору-исполнителю; Михайлову С. И., концертмейстеру-исполнителю - за концертную программу народного вокального ансамбля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"Морко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кундем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" "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Шочмо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кундемын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семже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калык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чонышто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" ("Напевы родного края - душа народа").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432" y="1484784"/>
            <a:ext cx="2160000" cy="139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432" y="3068960"/>
            <a:ext cx="2160000" cy="143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4653136"/>
            <a:ext cx="2160000" cy="15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истории поселка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2267744" y="1412776"/>
            <a:ext cx="5543550" cy="2160588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образования поселка - 1678 год 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Назывался Починок в черном лесу 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1924 году становится административным центром Моркинского кантона 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1925 года Морки становятся селом 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 февраля 1969 года село Морки получило статус поселка городского типа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Статус городского поселения - с 2008 года</a:t>
            </a: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/>
          </a:p>
        </p:txBody>
      </p:sp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221288"/>
            <a:ext cx="2536508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750" y="260350"/>
            <a:ext cx="12239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83568" y="6105103"/>
            <a:ext cx="2520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Митинг 9 мая 1945 г. в п.Морки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4221288"/>
            <a:ext cx="3265714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228184" y="5996136"/>
            <a:ext cx="190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Морки.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Контора связи. 1951 г.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71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333375"/>
            <a:ext cx="1258887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Библиотеки поселка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059113" y="1773238"/>
            <a:ext cx="5673725" cy="45720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1925 году объединены Моркинская,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Кумужъяльская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Шиньшинская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волостные библиотеки и организована центральная библиотека в селе Морки.</a:t>
            </a:r>
          </a:p>
          <a:p>
            <a:pPr algn="just" eaLnBrk="1" hangingPunct="1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Центральная библиотека Моркинского района . Адрес: 425120, РМЭ, пос. Морки, ул. Советская, 7. Телефон: (83635) 9-14-46 </a:t>
            </a:r>
          </a:p>
          <a:p>
            <a:pPr algn="just" eaLnBrk="1" hangingPunct="1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Детская библиотека п. Морки. Адрес: 425120, РМЭ, пос. Морки, ул. Б. Калинина, 5. Телефон: (83635) 9-19-84</a:t>
            </a:r>
          </a:p>
          <a:p>
            <a:pPr algn="just" eaLnBrk="1" hangingPunct="1">
              <a:defRPr/>
            </a:pP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Газовская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библиотека. Адрес: 425120, РМЭ, пос. Морки, ул. Компрессорная, 7</a:t>
            </a:r>
          </a:p>
        </p:txBody>
      </p:sp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340768"/>
            <a:ext cx="1980000" cy="148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2996952"/>
            <a:ext cx="1980000" cy="147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Прямоугольник 7"/>
          <p:cNvSpPr>
            <a:spLocks noChangeArrowheads="1"/>
          </p:cNvSpPr>
          <p:nvPr/>
        </p:nvSpPr>
        <p:spPr bwMode="auto">
          <a:xfrm>
            <a:off x="1042988" y="4437112"/>
            <a:ext cx="1535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Детская библиотека </a:t>
            </a:r>
            <a:endParaRPr lang="ru-RU" sz="1200" dirty="0"/>
          </a:p>
        </p:txBody>
      </p:sp>
      <p:sp>
        <p:nvSpPr>
          <p:cNvPr id="43016" name="Прямоугольник 8"/>
          <p:cNvSpPr>
            <a:spLocks noChangeArrowheads="1"/>
          </p:cNvSpPr>
          <p:nvPr/>
        </p:nvSpPr>
        <p:spPr bwMode="auto">
          <a:xfrm>
            <a:off x="900113" y="6177111"/>
            <a:ext cx="1690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Газовская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библиотека. </a:t>
            </a:r>
            <a:endParaRPr lang="ru-RU" sz="1200" dirty="0"/>
          </a:p>
        </p:txBody>
      </p:sp>
      <p:sp>
        <p:nvSpPr>
          <p:cNvPr id="43017" name="Прямоугольник 9"/>
          <p:cNvSpPr>
            <a:spLocks noChangeArrowheads="1"/>
          </p:cNvSpPr>
          <p:nvPr/>
        </p:nvSpPr>
        <p:spPr bwMode="auto">
          <a:xfrm>
            <a:off x="900113" y="2780928"/>
            <a:ext cx="1854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Центральная библиотека </a:t>
            </a:r>
            <a:endParaRPr lang="ru-RU" sz="1200" dirty="0"/>
          </a:p>
        </p:txBody>
      </p:sp>
      <p:pic>
        <p:nvPicPr>
          <p:cNvPr id="10" name="Рисунок 9" descr="SDC108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7584" y="4653136"/>
            <a:ext cx="1980000" cy="148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Старое здание Дома культуры 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117975" y="1773238"/>
            <a:ext cx="5026025" cy="4572000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1940 году Народный дом становится Домом социалистической культуры.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Районный центр культуры и досуга, Моркинский район, пос.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Морки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Ленина, д.1.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40964" name="Picture 5" descr="Рисунок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772816"/>
            <a:ext cx="3600000" cy="2380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65" name="Picture 6" descr="Рисунок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464" y="3716338"/>
            <a:ext cx="3600000" cy="2559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Моркинская Автостанция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356100" y="1557338"/>
            <a:ext cx="4162425" cy="1109662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Моркинская Автостанция  Адрес: 425120, Республика Марий Эл, пос. Морки, ул. Ленина, 22. </a:t>
            </a:r>
          </a:p>
        </p:txBody>
      </p:sp>
      <p:pic>
        <p:nvPicPr>
          <p:cNvPr id="41988" name="Picture 2" descr="Рисунок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216" y="4437062"/>
            <a:ext cx="2031260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89" name="Picture 3" descr="Рисунок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3" y="4437112"/>
            <a:ext cx="3471780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5062" name="Прямоугольник 5"/>
          <p:cNvSpPr>
            <a:spLocks noChangeArrowheads="1"/>
          </p:cNvSpPr>
          <p:nvPr/>
        </p:nvSpPr>
        <p:spPr bwMode="auto">
          <a:xfrm>
            <a:off x="2771775" y="5949950"/>
            <a:ext cx="283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Моркинская автостанция. 1970-ые годы.</a:t>
            </a:r>
          </a:p>
        </p:txBody>
      </p:sp>
      <p:pic>
        <p:nvPicPr>
          <p:cNvPr id="44039" name="Picture 7" descr="Рисунок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92" y="4437062"/>
            <a:ext cx="2065164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1484784"/>
            <a:ext cx="3600000" cy="24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5065" name="Прямоугольник 9"/>
          <p:cNvSpPr>
            <a:spLocks noChangeArrowheads="1"/>
          </p:cNvSpPr>
          <p:nvPr/>
        </p:nvSpPr>
        <p:spPr bwMode="auto">
          <a:xfrm>
            <a:off x="5724525" y="5949950"/>
            <a:ext cx="283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Моркинская автостанция. 2000-ые годы.</a:t>
            </a:r>
          </a:p>
        </p:txBody>
      </p:sp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6"/>
          <a:srcRect t="16171" b="11060"/>
          <a:stretch>
            <a:fillRect/>
          </a:stretch>
        </p:blipFill>
        <p:spPr bwMode="auto">
          <a:xfrm>
            <a:off x="5148064" y="2636912"/>
            <a:ext cx="264381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1476375" y="260350"/>
            <a:ext cx="5565775" cy="758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Моркинское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райпо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24750" y="260350"/>
            <a:ext cx="1223963" cy="9175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784" y="4941168"/>
            <a:ext cx="1800000" cy="1167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71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260350"/>
            <a:ext cx="1223962" cy="919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72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784" y="3356992"/>
            <a:ext cx="1800000" cy="1348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6087" name="Rectangle 11"/>
          <p:cNvSpPr>
            <a:spLocks noChangeArrowheads="1"/>
          </p:cNvSpPr>
          <p:nvPr/>
        </p:nvSpPr>
        <p:spPr bwMode="auto">
          <a:xfrm>
            <a:off x="3276600" y="1700213"/>
            <a:ext cx="518477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Моркинскому райпо в 2008 году исполнилось  90 лет. Это одно из сильнейших и передовых предприятий в системе Марийского респотребсоюза в целом. В структуре оборота района больше 50 % приходится на долю райпо.</a:t>
            </a:r>
            <a:r>
              <a:rPr lang="ru-RU" sz="2000"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49263" algn="just"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1938 году открылись дежурный магазин Марисоюза, база Моркинского сельпо, хлебный ларек. К 1939 году в селе были 6 государственных промышленных промысловых коопераций, 2 хлебопекарни</a:t>
            </a:r>
            <a:r>
              <a:rPr lang="ru-RU" sz="2000"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449263" algn="just" eaLnBrk="0" hangingPunct="0"/>
            <a:r>
              <a:rPr lang="ru-RU" sz="200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1949 году потребобщество начинает выпускать колбасные изделия. В 1951 году стал работать Моркинский райпищекомбинат.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784" y="1790682"/>
            <a:ext cx="1800000" cy="135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7B9899"/>
                </a:solidFill>
              </a:rPr>
              <a:t> Общество с ограниченной ответственностью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Хлебокомбинат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Моркинского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райпо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3768" y="4321043"/>
            <a:ext cx="1980000" cy="1484221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231579"/>
            <a:ext cx="1980000" cy="1485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771775" y="2060575"/>
            <a:ext cx="5832475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улице Мира расположено Общество с ограниченной ответственностью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Хлебокомбинат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Моркинского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", которое занимается производством крахмала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крахмалопродуктов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сахаров и сахарных сиропов,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хлебо-булочных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изделий. На выставке-конкурсе Торгово-промышленной палата РМЭ в  номинации «Напитки, вина, коньяки, спирт этиловый питьевой,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ликеро-водочная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пивоваренная продукция» напиток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среднегазированный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безалкогольный «Лимонад»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Хлебокомбината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Моркинского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занял  2 место.</a:t>
            </a:r>
          </a:p>
          <a:p>
            <a:pPr indent="449263" eaLnBrk="0" hangingPunct="0">
              <a:defRPr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eaLnBrk="0" hangingPunct="0">
              <a:defRPr/>
            </a:pP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Школа №1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987675" y="1700213"/>
            <a:ext cx="5472113" cy="4572000"/>
          </a:xfrm>
        </p:spPr>
        <p:txBody>
          <a:bodyPr/>
          <a:lstStyle/>
          <a:p>
            <a:pPr algn="just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1931 году в Морках в школе ФЗУ по столярно-слесарному делу для Лопатинского комбината обучалось 170 человек. В 1930-1931 годах девятилетнюю школу реорганизуют 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агротехникум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школу колхозной молодежи, одну группу — 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агропедтехникум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1930 году открываются учебно-производственные мастерские. В 1936 году Моркинская школа преобразуется в среднюю.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1975 года средняя школа размещалась в деревянных зданиях. Почти 30 лет дети обучались в школе, рассчитанной более чем на 1000 учеников.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776" y="1556792"/>
            <a:ext cx="1800000" cy="1350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061" name="Picture 5" descr="школа №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776" y="3140968"/>
            <a:ext cx="1800000" cy="1545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134" name="Picture 6" descr="P210311_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776" y="4931002"/>
            <a:ext cx="1800000" cy="109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Сувенирный цех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203575" y="1484313"/>
            <a:ext cx="5313363" cy="2333625"/>
          </a:xfrm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Большим спросом  пользуется сувенирная продукция или  изделия  художественного промысла.  Глядя на эти расписные чаши, кубки, ложки и другую утварь, хочется жить комфортно в окружении красивых вещей. 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В начале 2000-ых годов Моркинский сувенирный цех приостановил работу.</a:t>
            </a:r>
          </a:p>
        </p:txBody>
      </p:sp>
      <p:pic>
        <p:nvPicPr>
          <p:cNvPr id="49156" name="Рисунок 1" descr="D:\Мусор\Windows SP3 (последнее)\Таня\Рабочий стол\Новое\PICT1237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5784" y="2852738"/>
            <a:ext cx="2052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Рисунок 3" descr="D:\Мусор\Windows SP3 (последнее)\Таня\Рабочий стол\Новое\PICT1240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205" y="4545304"/>
            <a:ext cx="2160587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Рисунок 2" descr="D:\Мусор\Windows SP3 (последнее)\Таня\Рабочий стол\Новое\PICT1234.JP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5784" y="1412875"/>
            <a:ext cx="2052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Рисунок 5" descr="D:\Мусор\Windows SP3 (последнее)\Таня\Рабочий стол\Новое\PICT1241.JP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475" y="4581128"/>
            <a:ext cx="2087563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788" y="4581128"/>
            <a:ext cx="243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80288" y="333375"/>
            <a:ext cx="1150937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3768" y="3068960"/>
            <a:ext cx="1980000" cy="1481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725144"/>
            <a:ext cx="1980000" cy="1486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89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Поселок газовиков</a:t>
            </a:r>
          </a:p>
        </p:txBody>
      </p:sp>
      <p:pic>
        <p:nvPicPr>
          <p:cNvPr id="3892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3768" y="1484314"/>
            <a:ext cx="1980000" cy="1484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183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0288" y="260350"/>
            <a:ext cx="12239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Прямоугольник 7"/>
          <p:cNvSpPr>
            <a:spLocks noChangeArrowheads="1"/>
          </p:cNvSpPr>
          <p:nvPr/>
        </p:nvSpPr>
        <p:spPr bwMode="auto">
          <a:xfrm>
            <a:off x="3276600" y="1557338"/>
            <a:ext cx="56515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 16 июля 1974 года Горьковское Управление Магистральных газопроводов было реорганизовано в производственное объединение Горькийтрансгаз. Период 1974 -1975 гг. -  второй этап развития объединения. Период 1982-1988 гг. - третий этап развития. В 1988 году на базе главного территориального управления Главвостоктрансгаз, Пермского УМГ, Татарского УМГ и ПО Горькийтрансгаз было создано государственное предприятие Волготрансгаз. В1989-1992 гг. была построена и введена в эксплуатацию двухниточная система газопроводов Ямбург-Тула I и II диаметром 1400 мм. Для обслуживания этой системы было организовано и Моркинское ЛПУМГ.  </a:t>
            </a:r>
          </a:p>
        </p:txBody>
      </p:sp>
      <p:pic>
        <p:nvPicPr>
          <p:cNvPr id="50185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260350"/>
            <a:ext cx="136842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2987824" y="1527048"/>
            <a:ext cx="5817848" cy="4572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1557338"/>
            <a:ext cx="2160000" cy="162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№6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4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844675"/>
            <a:ext cx="4608512" cy="424815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    Начальник станции ЛПУМГ Маркелов В.А. и начальник Моркинской ПМК Захаров Б.И. решили заложить фундамент под новую школу и не ошиблись. Через несколько лет поднялась красавица школа из красного и белого кирпича,  которую  видно со всех концов нашего поселка. 18 сентября 1998 года, осень, непогода – директор школы Пауткин А.Л. принимает символический ключ от строителей. </a:t>
            </a:r>
          </a:p>
          <a:p>
            <a:endParaRPr lang="ru-RU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67625" y="404813"/>
            <a:ext cx="1041400" cy="720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3429000"/>
            <a:ext cx="2160000" cy="132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08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260350"/>
            <a:ext cx="12239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" descr="6 школа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8424" y="4941888"/>
            <a:ext cx="2160000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Многофункциональная спортивная площадка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Содержимое 2"/>
          <p:cNvSpPr>
            <a:spLocks noGrp="1"/>
          </p:cNvSpPr>
          <p:nvPr>
            <p:ph sz="quarter" idx="1"/>
          </p:nvPr>
        </p:nvSpPr>
        <p:spPr>
          <a:xfrm>
            <a:off x="3851275" y="1484313"/>
            <a:ext cx="5041900" cy="305435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     На территории МОУ «Моркинская средняя (полная) школа №6» открылась многофункциональная спортивная площадка, оснащённая синтетическим покрытием. Она позволяет проводить летом соревнования по волейболу, баскетболу, мини-футболу  и хоккею. Стоимость строительства составила более 6 миллионов рублей. Это </a:t>
            </a: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второй спортивный объект, построенный на средства ООО «Газпром трансгаз Нижний Новгород» в рамках программы «Газпром-детям». Первая площадка сдана в ноябре 2009 года в пос. Пильна Нижегородской области.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pic>
        <p:nvPicPr>
          <p:cNvPr id="6" name="Рисунок 5" descr="P10406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56" y="1449040"/>
            <a:ext cx="3120000" cy="2340000"/>
          </a:xfrm>
          <a:prstGeom prst="rect">
            <a:avLst/>
          </a:prstGeom>
        </p:spPr>
      </p:pic>
      <p:pic>
        <p:nvPicPr>
          <p:cNvPr id="7" name="Рисунок 6" descr="P10406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933336"/>
            <a:ext cx="3120000" cy="234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Богоявленская церковь</a:t>
            </a:r>
          </a:p>
        </p:txBody>
      </p:sp>
      <p:pic>
        <p:nvPicPr>
          <p:cNvPr id="1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736" y="4868864"/>
            <a:ext cx="1800000" cy="1390839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260350"/>
            <a:ext cx="117951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260350"/>
            <a:ext cx="719137" cy="857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2771775" y="1412875"/>
            <a:ext cx="60483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 </a:t>
            </a:r>
          </a:p>
          <a:p>
            <a:pPr algn="just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1752 году на самом высоком месте на средства прихожан была построена деревянная церковь. В 1819 г. было построено каменное здание Богоявленской церкви. По данным на 1916 год интерьер храма украшала живопись. На колокольне, ныне полностью утраченной, висело 8 колоколов. Церковь имела необходимую утварь, ее библиотека насчитывала 397 книг.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Богоявленская церковь была закрыта в 1932 году. В храме разместился дом социалистической культуры Моркинского района, затем – кинотеатр «Спутник».     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28 мая 1996 года храм освятил вновь епископ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Йошкар-Олинский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Марийский Иоанн.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1628800"/>
            <a:ext cx="1800000" cy="1134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393" name="Прямоугольник 14"/>
          <p:cNvSpPr>
            <a:spLocks noChangeArrowheads="1"/>
          </p:cNvSpPr>
          <p:nvPr/>
        </p:nvSpPr>
        <p:spPr bwMode="auto">
          <a:xfrm>
            <a:off x="539750" y="2852936"/>
            <a:ext cx="158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Церковь Богоявления</a:t>
            </a:r>
            <a:endParaRPr lang="ru-RU" sz="1200" dirty="0"/>
          </a:p>
        </p:txBody>
      </p:sp>
      <p:sp>
        <p:nvSpPr>
          <p:cNvPr id="16394" name="Прямоугольник 15"/>
          <p:cNvSpPr>
            <a:spLocks noChangeArrowheads="1"/>
          </p:cNvSpPr>
          <p:nvPr/>
        </p:nvSpPr>
        <p:spPr bwMode="auto">
          <a:xfrm>
            <a:off x="539750" y="6381750"/>
            <a:ext cx="16208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Кинотеатр «Спутник»</a:t>
            </a:r>
            <a:endParaRPr lang="ru-RU" sz="1200"/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536" y="3212975"/>
            <a:ext cx="1800000" cy="1452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Хоккей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4005263"/>
            <a:ext cx="25923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349500"/>
            <a:ext cx="1503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8038" y="4292600"/>
            <a:ext cx="2532062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1916113"/>
            <a:ext cx="2058987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5508625" y="1916113"/>
            <a:ext cx="2435225" cy="1584325"/>
          </a:xfrm>
          <a:noFill/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56325" y="4076700"/>
            <a:ext cx="23939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24750" y="404813"/>
            <a:ext cx="10826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3725" y="1556792"/>
            <a:ext cx="1800000" cy="1345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КС-21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750" y="260350"/>
            <a:ext cx="1250950" cy="93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797425"/>
            <a:ext cx="2053621" cy="136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5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6900" y="3230716"/>
            <a:ext cx="1800000" cy="1350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45312" y="4816130"/>
            <a:ext cx="1800000" cy="1349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23928" y="4797425"/>
            <a:ext cx="2055178" cy="136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4282" name="Прямоугольник 9"/>
          <p:cNvSpPr>
            <a:spLocks noChangeArrowheads="1"/>
          </p:cNvSpPr>
          <p:nvPr/>
        </p:nvSpPr>
        <p:spPr bwMode="auto">
          <a:xfrm>
            <a:off x="179388" y="1628775"/>
            <a:ext cx="66960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 В 3 км восточнее городского поселения Морки находится Моркинское линейно-производственное управление магистральных газопроводов, а проще говоря – компрессорная станция под номером 21.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  18 сентября 1990 года на основании приказа ПО «Волготрансгаз» создано Моркинское ЛПУМГ, которое обслуживает 415 км магистральных газопроводов высокого давления, 11 автоматических газораспределительных станций, расположенных в 9 районах республики, обслуживает Моркинскую КС-21.  Заняты 383 человека. 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574504" cy="319809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Морко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кундем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родник талантов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1556792"/>
            <a:ext cx="7762875" cy="4572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/>
              <a:t>	Морко </a:t>
            </a:r>
            <a:r>
              <a:rPr lang="ru-RU" b="1" dirty="0" err="1" smtClean="0"/>
              <a:t>кундем</a:t>
            </a:r>
            <a:r>
              <a:rPr lang="ru-RU" b="1" dirty="0" smtClean="0"/>
              <a:t> -  родник талантов. Имена известных людей носят улицы городского поселения: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Александра Сычева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Валентина Колумба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Павлова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Улица Соловьева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Переулок Соловьева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Краснова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Кудрявцева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Мухина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Хасанова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Чавайна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6376" y="2276872"/>
            <a:ext cx="2700000" cy="1801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6376" y="4293096"/>
            <a:ext cx="2700000" cy="186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388" y="1196975"/>
            <a:ext cx="8424862" cy="7207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 в Морки!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800" dirty="0" err="1" smtClean="0"/>
              <a:t>Толза</a:t>
            </a:r>
            <a:r>
              <a:rPr lang="ru-RU" sz="4800" dirty="0" smtClean="0"/>
              <a:t> </a:t>
            </a:r>
            <a:r>
              <a:rPr lang="ru-RU" sz="4800" dirty="0" err="1" smtClean="0"/>
              <a:t>мемнан</a:t>
            </a:r>
            <a:r>
              <a:rPr lang="ru-RU" sz="4800" dirty="0" smtClean="0"/>
              <a:t> дек,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800" dirty="0" smtClean="0"/>
              <a:t> </a:t>
            </a:r>
            <a:r>
              <a:rPr lang="ru-RU" sz="4800" dirty="0" err="1" smtClean="0"/>
              <a:t>унала</a:t>
            </a:r>
            <a:r>
              <a:rPr lang="ru-RU" sz="4800" dirty="0" smtClean="0"/>
              <a:t> </a:t>
            </a:r>
            <a:r>
              <a:rPr lang="ru-RU" sz="4800" dirty="0" err="1" smtClean="0"/>
              <a:t>вучена</a:t>
            </a:r>
            <a:r>
              <a:rPr lang="ru-RU" sz="4800" dirty="0" smtClean="0"/>
              <a:t> </a:t>
            </a:r>
            <a:r>
              <a:rPr lang="ru-RU" sz="4800" dirty="0" err="1" smtClean="0"/>
              <a:t>ме</a:t>
            </a:r>
            <a:r>
              <a:rPr lang="ru-RU" sz="4800" dirty="0" smtClean="0"/>
              <a:t>! 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7726363" cy="7588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амятник архитектуры классицизма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2622550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Сохранившийся и реставрированный храм представляет собой памятник архитектуры классицизма. Строгий четверик, декорированный портиками с южной и северной сторон, возносит круглую ротонду, увенчанную сферическим куполом. Барабан несет круглую главку. Широкие окна ротонды решены в строго классическом стиле. Лопатки по всему периметру храма придают облику здания монументальность и торжественность. Белоснежный цвет его стен также отвечает требованиям высокого классицизма. </a:t>
            </a:r>
          </a:p>
          <a:p>
            <a:endParaRPr lang="ru-RU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92424" y="4329280"/>
            <a:ext cx="2431704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13" descr="C:\Documents and Settings\miham\Рабочий стол\Богоявленская церковь\S73018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7919" y="4329280"/>
            <a:ext cx="2160545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6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05" y="4329280"/>
            <a:ext cx="2025447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11" descr="C:\Documents and Settings\miham\Рабочий стол\Богоявленская церковь\S7301808.JP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40650" y="260350"/>
            <a:ext cx="122396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района</a:t>
            </a:r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4725144"/>
            <a:ext cx="1873250" cy="140493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4208" y="5013318"/>
            <a:ext cx="1620000" cy="1212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1438" y="404813"/>
            <a:ext cx="6381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6477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Прямоугольник 10"/>
          <p:cNvSpPr>
            <a:spLocks noChangeArrowheads="1"/>
          </p:cNvSpPr>
          <p:nvPr/>
        </p:nvSpPr>
        <p:spPr bwMode="auto">
          <a:xfrm>
            <a:off x="2555875" y="1720850"/>
            <a:ext cx="62642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муниципального образования "Моркинский муниципальный район"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425120, Республика Марий Эл, п.г.т. Морки, ул. Советская, д. 14.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www.adm-morki.ru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Указом Президиума Верховного Совета Марийской АССР от 24 февраля 1969 года село Морки получает статус поселка городского типа, сохранив прежнее название.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1969 году в поселке установлен бюст В.И. Ленина. </a:t>
            </a:r>
          </a:p>
        </p:txBody>
      </p:sp>
      <p:pic>
        <p:nvPicPr>
          <p:cNvPr id="18441" name="Picture 5" descr="3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96188" y="260350"/>
            <a:ext cx="11049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Рисунок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536" y="1628800"/>
            <a:ext cx="1871662" cy="1389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288" y="3212976"/>
            <a:ext cx="1873250" cy="1328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44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15816" y="5013318"/>
            <a:ext cx="1620000" cy="123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04248" y="5013325"/>
            <a:ext cx="1620000" cy="12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№2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3708400" y="1557338"/>
            <a:ext cx="4679950" cy="4572000"/>
          </a:xfrm>
        </p:spPr>
        <p:txBody>
          <a:bodyPr/>
          <a:lstStyle/>
          <a:p>
            <a:pPr algn="just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1990 году была введена в строй школа N 2. Новая школа была задумана с размахом: с 2 спортзалами, бассейном, рассчитанная на 1266 учащихся.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Место весьма живописное.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заработанные учащимися 14 тысяч рублей, полученными от сбора рябины, полностью оплатили проект  двухскатной крыши. Обновляют учебники, приобретают спортинвентарь, каждый год  понемногу заменяют плотские батареи на чугунные,   проводят ремонт и покраску школы.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557338"/>
            <a:ext cx="2565400" cy="1925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076700"/>
            <a:ext cx="2592388" cy="194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24750" y="333375"/>
            <a:ext cx="1079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60350"/>
            <a:ext cx="13906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Больничный комплекс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4508499"/>
            <a:ext cx="2150799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1" y="1844824"/>
            <a:ext cx="2881766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/>
          <a:stretch>
            <a:fillRect/>
          </a:stretch>
        </p:blipFill>
        <p:spPr>
          <a:xfrm>
            <a:off x="631891" y="4545304"/>
            <a:ext cx="2427941" cy="16200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3635375" y="1628775"/>
            <a:ext cx="47164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Первое медицинское учреждение в Морках открылось в 1870 году. В 1876 году – больница на 12 коек.  Первый врач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Даршкевич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Л.И. После революции открылись медпункты и больницы.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В 1980-ые годы была построена новая больница.  В это время руководил Моркинской центральной больницей Николаев С.Н.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1862" y="4508500"/>
            <a:ext cx="2603800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источник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3568" y="1916832"/>
            <a:ext cx="2520000" cy="1888089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635375" y="1773238"/>
            <a:ext cx="4824413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 сентября 2008 года на почитаемом святом источнике, при стечении верующих, духовенства и приглашенных гостей, была освящена вновь возведенная часовня. Источник тот расположен на окраине поселка Морки вблизи от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райбольницы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Источник известен уже не одно столетие. По преданию, некогда, в поселении была эпидемия моровой язвы и люди приходившие к источнику и омывавшиеся водой целительного родника получали исцеления по искренней, покаянной молитве.</a:t>
            </a:r>
            <a:endParaRPr lang="ru-RU" sz="2000" dirty="0">
              <a:solidFill>
                <a:schemeClr val="tx2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68313" y="4652963"/>
            <a:ext cx="27447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Родник, святой источник в честь </a:t>
            </a: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великомученика Пантелеимона </a:t>
            </a: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Целителя.</a:t>
            </a: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октября 2010.  Автор: Гендальф</a:t>
            </a:r>
            <a:endParaRPr lang="ru-RU" sz="14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4795</TotalTime>
  <Words>2297</Words>
  <Application>Microsoft Office PowerPoint</Application>
  <PresentationFormat>Экран (4:3)</PresentationFormat>
  <Paragraphs>173</Paragraphs>
  <Slides>43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Georgia</vt:lpstr>
      <vt:lpstr>Wingdings 2</vt:lpstr>
      <vt:lpstr>Wingdings</vt:lpstr>
      <vt:lpstr>Calibri</vt:lpstr>
      <vt:lpstr>Times New Roman</vt:lpstr>
      <vt:lpstr>Официальная</vt:lpstr>
      <vt:lpstr>Экскурсия по поселку</vt:lpstr>
      <vt:lpstr>Морки с  высоты птичьего полета</vt:lpstr>
      <vt:lpstr>Из истории поселка</vt:lpstr>
      <vt:lpstr>Богоявленская церковь</vt:lpstr>
      <vt:lpstr>Памятник архитектуры классицизма</vt:lpstr>
      <vt:lpstr>Администрация района</vt:lpstr>
      <vt:lpstr>Школа №2</vt:lpstr>
      <vt:lpstr>Больничный комплекс</vt:lpstr>
      <vt:lpstr>Святой источник</vt:lpstr>
      <vt:lpstr>Легенда «Энсул»</vt:lpstr>
      <vt:lpstr>Озеро Энсул</vt:lpstr>
      <vt:lpstr>Рыбаковский пруд</vt:lpstr>
      <vt:lpstr>«Морко мланде»</vt:lpstr>
      <vt:lpstr>Из истории парка Победы </vt:lpstr>
      <vt:lpstr>Погибшим «чернобыльцам»</vt:lpstr>
      <vt:lpstr>День Победы</vt:lpstr>
      <vt:lpstr>"Администрация муниципального образования "Городское поселение Морки»</vt:lpstr>
      <vt:lpstr>Дом купца Пичугина</vt:lpstr>
      <vt:lpstr>Дом быта</vt:lpstr>
      <vt:lpstr>РОВД</vt:lpstr>
      <vt:lpstr>Моркинский центральный  родник</vt:lpstr>
      <vt:lpstr>Центральный пруд</vt:lpstr>
      <vt:lpstr>Фонтан</vt:lpstr>
      <vt:lpstr>Муниципальное учреждение культуры «Моркинский районный музей»</vt:lpstr>
      <vt:lpstr>«Фортпост» -  Fort - Post </vt:lpstr>
      <vt:lpstr>Центр культуры и досуга</vt:lpstr>
      <vt:lpstr>Образцовый детский театр</vt:lpstr>
      <vt:lpstr>Моркинский народный театр</vt:lpstr>
      <vt:lpstr>«Морко кундем»</vt:lpstr>
      <vt:lpstr>Библиотеки поселка</vt:lpstr>
      <vt:lpstr>Старое здание Дома культуры </vt:lpstr>
      <vt:lpstr>Моркинская Автостанция</vt:lpstr>
      <vt:lpstr>Моркинское райпо</vt:lpstr>
      <vt:lpstr> Общество с ограниченной ответственностью "Хлебокомбинат Моркинского райпо"</vt:lpstr>
      <vt:lpstr>Школа №1</vt:lpstr>
      <vt:lpstr>Сувенирный цех</vt:lpstr>
      <vt:lpstr>Поселок газовиков</vt:lpstr>
      <vt:lpstr>Школа №6</vt:lpstr>
      <vt:lpstr>Многофункциональная спортивная площадка</vt:lpstr>
      <vt:lpstr>Хоккей</vt:lpstr>
      <vt:lpstr>КС-21</vt:lpstr>
      <vt:lpstr>Морко кундем -  родник талантов</vt:lpstr>
      <vt:lpstr>Слайд 43</vt:lpstr>
    </vt:vector>
  </TitlesOfParts>
  <Company>homeh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miham</dc:creator>
  <cp:lastModifiedBy>Школа</cp:lastModifiedBy>
  <cp:revision>410</cp:revision>
  <dcterms:created xsi:type="dcterms:W3CDTF">2011-02-26T16:00:05Z</dcterms:created>
  <dcterms:modified xsi:type="dcterms:W3CDTF">2011-04-02T14:22:43Z</dcterms:modified>
</cp:coreProperties>
</file>